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</p:sldIdLst>
  <p:sldSz cx="6858000" cy="5584825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D3FF"/>
    <a:srgbClr val="C0C0C0"/>
    <a:srgbClr val="0064FF"/>
    <a:srgbClr val="00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19" autoAdjust="0"/>
    <p:restoredTop sz="94660"/>
  </p:normalViewPr>
  <p:slideViewPr>
    <p:cSldViewPr snapToGrid="0">
      <p:cViewPr>
        <p:scale>
          <a:sx n="400" d="100"/>
          <a:sy n="400" d="100"/>
        </p:scale>
        <p:origin x="-8196" y="-5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913999"/>
            <a:ext cx="5829300" cy="194434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933326"/>
            <a:ext cx="5143500" cy="134837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18.09.2013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287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18.09.2013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291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97340"/>
            <a:ext cx="1478756" cy="473288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97340"/>
            <a:ext cx="4350544" cy="4732881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18.09.2013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25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18.09.2013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187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392329"/>
            <a:ext cx="5915025" cy="23231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737439"/>
            <a:ext cx="5915025" cy="122168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18.09.2013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1319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486701"/>
            <a:ext cx="2914650" cy="354352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486701"/>
            <a:ext cx="2914650" cy="354352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18.09.2013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2053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97341"/>
            <a:ext cx="5915025" cy="107947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369058"/>
            <a:ext cx="2901255" cy="67095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040012"/>
            <a:ext cx="2901255" cy="300055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369058"/>
            <a:ext cx="2915543" cy="67095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040012"/>
            <a:ext cx="2915543" cy="300055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18.09.2013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12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18.09.2013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32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18.09.2013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79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72322"/>
            <a:ext cx="2211884" cy="130312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804112"/>
            <a:ext cx="3471863" cy="396884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75447"/>
            <a:ext cx="2211884" cy="31039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18.09.2013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8891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72322"/>
            <a:ext cx="2211884" cy="130312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804112"/>
            <a:ext cx="3471863" cy="3968846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75447"/>
            <a:ext cx="2211884" cy="31039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18.09.2013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4318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97341"/>
            <a:ext cx="5915025" cy="107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486701"/>
            <a:ext cx="5915025" cy="3543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5176307"/>
            <a:ext cx="1543050" cy="297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B5D53-F5E7-436B-85BB-F08817CA0FEF}" type="datetimeFigureOut">
              <a:rPr lang="de-DE" smtClean="0"/>
              <a:t>18.09.2013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5176307"/>
            <a:ext cx="2314575" cy="297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5176307"/>
            <a:ext cx="1543050" cy="297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02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495115"/>
              </p:ext>
            </p:extLst>
          </p:nvPr>
        </p:nvGraphicFramePr>
        <p:xfrm>
          <a:off x="4615815" y="47466"/>
          <a:ext cx="2219326" cy="5413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375"/>
                <a:gridCol w="1504951"/>
              </a:tblGrid>
              <a:tr h="22225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 smtClean="0">
                          <a:solidFill>
                            <a:schemeClr val="tx1"/>
                          </a:solidFill>
                          <a:effectLst/>
                        </a:rPr>
                        <a:t>Data types</a:t>
                      </a:r>
                      <a:endParaRPr lang="de-DE" sz="105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 smtClean="0">
                          <a:effectLst/>
                          <a:latin typeface="+mn-lt"/>
                        </a:rPr>
                        <a:t>DNAm</a:t>
                      </a:r>
                      <a:endParaRPr lang="de-DE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  <a:latin typeface="+mn-lt"/>
                        </a:rPr>
                        <a:t>mRNA</a:t>
                      </a:r>
                      <a:endParaRPr lang="de-DE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 smtClean="0">
                          <a:effectLst/>
                          <a:latin typeface="+mn-lt"/>
                        </a:rPr>
                        <a:t>miRNA</a:t>
                      </a:r>
                      <a:endParaRPr lang="de-DE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Protein </a:t>
                      </a:r>
                      <a:r>
                        <a:rPr lang="de-DE" sz="900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modification</a:t>
                      </a:r>
                      <a:endParaRPr lang="de-DE" sz="900" dirty="0" smtClean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Metabolite</a:t>
                      </a:r>
                      <a:endParaRPr lang="de-DE" sz="900" dirty="0" smtClean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900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Pathway</a:t>
                      </a:r>
                      <a:endParaRPr lang="de-DE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320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050" b="1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Color </a:t>
                      </a:r>
                      <a:r>
                        <a:rPr lang="de-DE" sz="1050" b="1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keys</a:t>
                      </a:r>
                      <a:endParaRPr lang="de-DE" sz="105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80000"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63" name="Gruppieren 62"/>
          <p:cNvGrpSpPr/>
          <p:nvPr/>
        </p:nvGrpSpPr>
        <p:grpSpPr>
          <a:xfrm>
            <a:off x="5153358" y="1648674"/>
            <a:ext cx="1615880" cy="513203"/>
            <a:chOff x="5260038" y="869038"/>
            <a:chExt cx="1615880" cy="513203"/>
          </a:xfrm>
        </p:grpSpPr>
        <p:sp>
          <p:nvSpPr>
            <p:cNvPr id="68" name="Textfeld 67"/>
            <p:cNvSpPr txBox="1"/>
            <p:nvPr/>
          </p:nvSpPr>
          <p:spPr>
            <a:xfrm>
              <a:off x="6183582" y="949240"/>
              <a:ext cx="692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800" dirty="0"/>
                <a:t>same </a:t>
              </a:r>
              <a:r>
                <a:rPr lang="de-DE" sz="800" dirty="0" err="1"/>
                <a:t>colors</a:t>
              </a:r>
              <a:r>
                <a:rPr lang="de-DE" sz="800" dirty="0"/>
                <a:t> </a:t>
              </a:r>
              <a:r>
                <a:rPr lang="de-DE" sz="800" dirty="0" err="1"/>
                <a:t>as</a:t>
              </a:r>
              <a:r>
                <a:rPr lang="de-DE" sz="800" dirty="0"/>
                <a:t> </a:t>
              </a:r>
              <a:r>
                <a:rPr lang="de-DE" sz="800" dirty="0" err="1"/>
                <a:t>mRNA</a:t>
              </a:r>
              <a:endParaRPr lang="de-DE" sz="800" dirty="0"/>
            </a:p>
          </p:txBody>
        </p:sp>
        <p:pic>
          <p:nvPicPr>
            <p:cNvPr id="62" name="Grafik 6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2117" y="869038"/>
              <a:ext cx="782261" cy="513203"/>
            </a:xfrm>
            <a:prstGeom prst="rect">
              <a:avLst/>
            </a:prstGeom>
          </p:spPr>
        </p:pic>
        <p:sp>
          <p:nvSpPr>
            <p:cNvPr id="69" name="Textfeld 68"/>
            <p:cNvSpPr txBox="1"/>
            <p:nvPr/>
          </p:nvSpPr>
          <p:spPr>
            <a:xfrm>
              <a:off x="5260038" y="891407"/>
              <a:ext cx="8183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800" dirty="0" err="1"/>
                <a:t>mRNA</a:t>
              </a:r>
              <a:r>
                <a:rPr lang="de-DE" sz="800" dirty="0"/>
                <a:t> </a:t>
              </a:r>
              <a:r>
                <a:rPr lang="de-DE" sz="800" dirty="0" err="1"/>
                <a:t>target</a:t>
              </a:r>
              <a:endParaRPr lang="de-DE" sz="8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391920" y="2338807"/>
            <a:ext cx="1231140" cy="410567"/>
            <a:chOff x="5391920" y="1695777"/>
            <a:chExt cx="1231140" cy="410567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1920" y="1695777"/>
              <a:ext cx="543567" cy="410567"/>
            </a:xfrm>
            <a:prstGeom prst="rect">
              <a:avLst/>
            </a:prstGeom>
          </p:spPr>
        </p:pic>
        <p:sp>
          <p:nvSpPr>
            <p:cNvPr id="25" name="Textfeld 24"/>
            <p:cNvSpPr txBox="1"/>
            <p:nvPr/>
          </p:nvSpPr>
          <p:spPr>
            <a:xfrm>
              <a:off x="5930724" y="1729333"/>
              <a:ext cx="692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800" dirty="0"/>
                <a:t>same </a:t>
              </a:r>
              <a:r>
                <a:rPr lang="de-DE" sz="800" dirty="0" err="1"/>
                <a:t>colors</a:t>
              </a:r>
              <a:r>
                <a:rPr lang="de-DE" sz="800" dirty="0"/>
                <a:t> </a:t>
              </a:r>
              <a:r>
                <a:rPr lang="de-DE" sz="800" dirty="0" err="1"/>
                <a:t>as</a:t>
              </a:r>
              <a:r>
                <a:rPr lang="de-DE" sz="800" dirty="0"/>
                <a:t> </a:t>
              </a:r>
              <a:r>
                <a:rPr lang="de-DE" sz="800" dirty="0" err="1"/>
                <a:t>mRNA</a:t>
              </a:r>
              <a:endParaRPr lang="de-DE" sz="800"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5414554" y="913632"/>
            <a:ext cx="1327030" cy="639899"/>
            <a:chOff x="5521234" y="223135"/>
            <a:chExt cx="1327030" cy="639899"/>
          </a:xfrm>
        </p:grpSpPr>
        <p:grpSp>
          <p:nvGrpSpPr>
            <p:cNvPr id="5" name="Gruppieren 4"/>
            <p:cNvGrpSpPr/>
            <p:nvPr/>
          </p:nvGrpSpPr>
          <p:grpSpPr>
            <a:xfrm>
              <a:off x="5932289" y="223135"/>
              <a:ext cx="915975" cy="639899"/>
              <a:chOff x="5932289" y="223135"/>
              <a:chExt cx="915975" cy="639899"/>
            </a:xfrm>
          </p:grpSpPr>
          <p:sp>
            <p:nvSpPr>
              <p:cNvPr id="49" name="Textfeld 48"/>
              <p:cNvSpPr txBox="1"/>
              <p:nvPr/>
            </p:nvSpPr>
            <p:spPr>
              <a:xfrm>
                <a:off x="5932290" y="223135"/>
                <a:ext cx="88361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upregulated</a:t>
                </a:r>
                <a:endParaRPr lang="de-DE" sz="800" dirty="0"/>
              </a:p>
            </p:txBody>
          </p:sp>
          <p:sp>
            <p:nvSpPr>
              <p:cNvPr id="64" name="Textfeld 63"/>
              <p:cNvSpPr txBox="1"/>
              <p:nvPr/>
            </p:nvSpPr>
            <p:spPr>
              <a:xfrm>
                <a:off x="5932290" y="361226"/>
                <a:ext cx="88361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no</a:t>
                </a:r>
                <a:r>
                  <a:rPr lang="de-DE" sz="800" dirty="0"/>
                  <a:t> </a:t>
                </a:r>
                <a:r>
                  <a:rPr lang="de-DE" sz="800" dirty="0" err="1"/>
                  <a:t>difference</a:t>
                </a:r>
                <a:endParaRPr lang="de-DE" sz="800" dirty="0"/>
              </a:p>
            </p:txBody>
          </p:sp>
          <p:sp>
            <p:nvSpPr>
              <p:cNvPr id="65" name="Textfeld 64"/>
              <p:cNvSpPr txBox="1"/>
              <p:nvPr/>
            </p:nvSpPr>
            <p:spPr>
              <a:xfrm>
                <a:off x="5932289" y="512174"/>
                <a:ext cx="9159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downregulated</a:t>
                </a:r>
                <a:endParaRPr lang="de-DE" sz="800" dirty="0"/>
              </a:p>
            </p:txBody>
          </p:sp>
          <p:sp>
            <p:nvSpPr>
              <p:cNvPr id="66" name="Textfeld 65"/>
              <p:cNvSpPr txBox="1"/>
              <p:nvPr/>
            </p:nvSpPr>
            <p:spPr>
              <a:xfrm>
                <a:off x="5932289" y="647590"/>
                <a:ext cx="9159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no</a:t>
                </a:r>
                <a:r>
                  <a:rPr lang="de-DE" sz="800" dirty="0"/>
                  <a:t> </a:t>
                </a:r>
                <a:r>
                  <a:rPr lang="de-DE" sz="800" dirty="0" err="1"/>
                  <a:t>data</a:t>
                </a:r>
                <a:endParaRPr lang="de-DE" sz="800" dirty="0"/>
              </a:p>
            </p:txBody>
          </p:sp>
        </p:grpSp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1234" y="259705"/>
              <a:ext cx="389502" cy="571607"/>
            </a:xfrm>
            <a:prstGeom prst="rect">
              <a:avLst/>
            </a:prstGeom>
          </p:spPr>
        </p:pic>
      </p:grpSp>
      <p:grpSp>
        <p:nvGrpSpPr>
          <p:cNvPr id="11" name="Gruppieren 10"/>
          <p:cNvGrpSpPr/>
          <p:nvPr/>
        </p:nvGrpSpPr>
        <p:grpSpPr>
          <a:xfrm>
            <a:off x="4796175" y="4439118"/>
            <a:ext cx="1804589" cy="512593"/>
            <a:chOff x="4819028" y="4391645"/>
            <a:chExt cx="1804589" cy="512593"/>
          </a:xfrm>
        </p:grpSpPr>
        <p:grpSp>
          <p:nvGrpSpPr>
            <p:cNvPr id="34" name="Gruppieren 33"/>
            <p:cNvGrpSpPr/>
            <p:nvPr/>
          </p:nvGrpSpPr>
          <p:grpSpPr>
            <a:xfrm>
              <a:off x="4891080" y="4605144"/>
              <a:ext cx="1628016" cy="299094"/>
              <a:chOff x="4939748" y="6241208"/>
              <a:chExt cx="1628016" cy="299094"/>
            </a:xfrm>
          </p:grpSpPr>
          <p:sp>
            <p:nvSpPr>
              <p:cNvPr id="27" name="Rechteck 26"/>
              <p:cNvSpPr/>
              <p:nvPr/>
            </p:nvSpPr>
            <p:spPr>
              <a:xfrm>
                <a:off x="5133068" y="6241208"/>
                <a:ext cx="1257300" cy="1270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56000">
                    <a:schemeClr val="bg1"/>
                  </a:gs>
                  <a:gs pos="44000">
                    <a:schemeClr val="bg1"/>
                  </a:gs>
                  <a:gs pos="50000">
                    <a:schemeClr val="bg1"/>
                  </a:gs>
                  <a:gs pos="100000">
                    <a:srgbClr val="0099FF"/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Textfeld 28"/>
              <p:cNvSpPr txBox="1"/>
              <p:nvPr/>
            </p:nvSpPr>
            <p:spPr>
              <a:xfrm>
                <a:off x="4939748" y="6309470"/>
                <a:ext cx="3806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/>
                  <a:t>-1.5</a:t>
                </a:r>
              </a:p>
            </p:txBody>
          </p:sp>
          <p:sp>
            <p:nvSpPr>
              <p:cNvPr id="55" name="Textfeld 54"/>
              <p:cNvSpPr txBox="1"/>
              <p:nvPr/>
            </p:nvSpPr>
            <p:spPr>
              <a:xfrm>
                <a:off x="6187116" y="6309422"/>
                <a:ext cx="3806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/>
                  <a:t>1.5</a:t>
                </a:r>
              </a:p>
            </p:txBody>
          </p:sp>
          <p:sp>
            <p:nvSpPr>
              <p:cNvPr id="56" name="Textfeld 55"/>
              <p:cNvSpPr txBox="1"/>
              <p:nvPr/>
            </p:nvSpPr>
            <p:spPr>
              <a:xfrm>
                <a:off x="5563432" y="6309422"/>
                <a:ext cx="3806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/>
                  <a:t>0</a:t>
                </a:r>
              </a:p>
            </p:txBody>
          </p:sp>
        </p:grpSp>
        <p:sp>
          <p:nvSpPr>
            <p:cNvPr id="7" name="Textfeld 6"/>
            <p:cNvSpPr txBox="1"/>
            <p:nvPr/>
          </p:nvSpPr>
          <p:spPr>
            <a:xfrm>
              <a:off x="4819028" y="4391645"/>
              <a:ext cx="180458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log</a:t>
              </a:r>
              <a:r>
                <a:rPr lang="en-US" sz="900" baseline="-25000" dirty="0"/>
                <a:t>2</a:t>
              </a:r>
              <a:r>
                <a:rPr lang="en-US" sz="900" dirty="0"/>
                <a:t> fold change (e.g. </a:t>
              </a:r>
              <a:r>
                <a:rPr lang="en-US" sz="900" dirty="0" smtClean="0"/>
                <a:t>Metabolite)</a:t>
              </a:r>
              <a:endParaRPr lang="de-DE" sz="900" dirty="0"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4805654" y="4950628"/>
            <a:ext cx="1795110" cy="531695"/>
            <a:chOff x="5000422" y="5105646"/>
            <a:chExt cx="1795110" cy="531695"/>
          </a:xfrm>
        </p:grpSpPr>
        <p:grpSp>
          <p:nvGrpSpPr>
            <p:cNvPr id="38" name="Gruppieren 37"/>
            <p:cNvGrpSpPr/>
            <p:nvPr/>
          </p:nvGrpSpPr>
          <p:grpSpPr>
            <a:xfrm>
              <a:off x="5000422" y="5326902"/>
              <a:ext cx="1795110" cy="310439"/>
              <a:chOff x="4877847" y="6802509"/>
              <a:chExt cx="1795110" cy="310439"/>
            </a:xfrm>
          </p:grpSpPr>
          <p:sp>
            <p:nvSpPr>
              <p:cNvPr id="52" name="Rechteck 51"/>
              <p:cNvSpPr/>
              <p:nvPr/>
            </p:nvSpPr>
            <p:spPr>
              <a:xfrm>
                <a:off x="5137463" y="6802509"/>
                <a:ext cx="1257300" cy="127000"/>
              </a:xfrm>
              <a:prstGeom prst="rect">
                <a:avLst/>
              </a:prstGeom>
              <a:gradFill flip="none" rotWithShape="1">
                <a:gsLst>
                  <a:gs pos="84000">
                    <a:srgbClr val="93D3FF">
                      <a:lumMod val="31000"/>
                      <a:lumOff val="69000"/>
                    </a:srgbClr>
                  </a:gs>
                  <a:gs pos="100000">
                    <a:schemeClr val="bg1"/>
                  </a:gs>
                  <a:gs pos="0">
                    <a:srgbClr val="0099FF"/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Textfeld 57"/>
              <p:cNvSpPr txBox="1"/>
              <p:nvPr/>
            </p:nvSpPr>
            <p:spPr>
              <a:xfrm>
                <a:off x="4877847" y="6882116"/>
                <a:ext cx="51923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 smtClean="0"/>
                  <a:t>0.0005</a:t>
                </a:r>
                <a:endParaRPr lang="de-DE" sz="900" dirty="0"/>
              </a:p>
            </p:txBody>
          </p:sp>
          <p:sp>
            <p:nvSpPr>
              <p:cNvPr id="60" name="Textfeld 59"/>
              <p:cNvSpPr txBox="1"/>
              <p:nvPr/>
            </p:nvSpPr>
            <p:spPr>
              <a:xfrm>
                <a:off x="6153499" y="6882116"/>
                <a:ext cx="51945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/>
                  <a:t>0.05</a:t>
                </a:r>
              </a:p>
            </p:txBody>
          </p:sp>
        </p:grpSp>
        <p:sp>
          <p:nvSpPr>
            <p:cNvPr id="9" name="Textfeld 8"/>
            <p:cNvSpPr txBox="1"/>
            <p:nvPr/>
          </p:nvSpPr>
          <p:spPr>
            <a:xfrm>
              <a:off x="5254630" y="5105646"/>
              <a:ext cx="13122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ea typeface="Times New Roman" panose="02020603050405020304" pitchFamily="18" charset="0"/>
                  <a:cs typeface="Times New Roman" panose="02020603050405020304" pitchFamily="18" charset="0"/>
                </a:rPr>
                <a:t>p-</a:t>
              </a:r>
              <a:r>
                <a:rPr lang="de-DE" sz="900" dirty="0" err="1">
                  <a:ea typeface="Times New Roman" panose="02020603050405020304" pitchFamily="18" charset="0"/>
                  <a:cs typeface="Times New Roman" panose="02020603050405020304" pitchFamily="18" charset="0"/>
                </a:rPr>
                <a:t>value</a:t>
              </a:r>
              <a:r>
                <a:rPr lang="de-DE" sz="900" dirty="0">
                  <a:ea typeface="Times New Roman" panose="02020603050405020304" pitchFamily="18" charset="0"/>
                  <a:cs typeface="Times New Roman" panose="02020603050405020304" pitchFamily="18" charset="0"/>
                </a:rPr>
                <a:t> (e.g. </a:t>
              </a:r>
              <a:r>
                <a:rPr lang="de-DE" sz="900" dirty="0" err="1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Pathway</a:t>
              </a:r>
              <a:r>
                <a:rPr lang="de-DE" sz="900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de-DE" sz="900" dirty="0"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5405366" y="336550"/>
            <a:ext cx="1445700" cy="511626"/>
            <a:chOff x="5495767" y="2870292"/>
            <a:chExt cx="1445700" cy="511626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5767" y="2907064"/>
              <a:ext cx="574416" cy="453209"/>
            </a:xfrm>
            <a:prstGeom prst="rect">
              <a:avLst/>
            </a:prstGeom>
          </p:spPr>
        </p:pic>
        <p:sp>
          <p:nvSpPr>
            <p:cNvPr id="35" name="Textfeld 34"/>
            <p:cNvSpPr txBox="1"/>
            <p:nvPr/>
          </p:nvSpPr>
          <p:spPr>
            <a:xfrm>
              <a:off x="6023111" y="2870292"/>
              <a:ext cx="9183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hypermethylated</a:t>
              </a:r>
              <a:endParaRPr lang="de-DE" sz="800" dirty="0"/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6023112" y="3022671"/>
              <a:ext cx="8836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no</a:t>
              </a:r>
              <a:r>
                <a:rPr lang="de-DE" sz="800" dirty="0"/>
                <a:t> </a:t>
              </a:r>
              <a:r>
                <a:rPr lang="de-DE" sz="800" dirty="0" err="1"/>
                <a:t>difference</a:t>
              </a:r>
              <a:endParaRPr lang="de-DE" sz="800" dirty="0"/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6025492" y="3166474"/>
              <a:ext cx="9159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hypomethylated</a:t>
              </a:r>
              <a:endParaRPr lang="de-DE" sz="800" dirty="0"/>
            </a:p>
          </p:txBody>
        </p:sp>
      </p:grpSp>
      <p:sp>
        <p:nvSpPr>
          <p:cNvPr id="45" name="Textfeld 44"/>
          <p:cNvSpPr txBox="1"/>
          <p:nvPr/>
        </p:nvSpPr>
        <p:spPr>
          <a:xfrm>
            <a:off x="5886223" y="3494210"/>
            <a:ext cx="915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/>
              <a:t>high </a:t>
            </a:r>
            <a:r>
              <a:rPr lang="de-DE" sz="800" dirty="0" err="1" smtClean="0"/>
              <a:t>significance</a:t>
            </a:r>
            <a:endParaRPr lang="de-DE" sz="800" dirty="0"/>
          </a:p>
        </p:txBody>
      </p:sp>
      <p:sp>
        <p:nvSpPr>
          <p:cNvPr id="46" name="Textfeld 45"/>
          <p:cNvSpPr txBox="1"/>
          <p:nvPr/>
        </p:nvSpPr>
        <p:spPr>
          <a:xfrm>
            <a:off x="5885959" y="3614421"/>
            <a:ext cx="962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 smtClean="0"/>
              <a:t>small</a:t>
            </a:r>
            <a:r>
              <a:rPr lang="de-DE" sz="800" dirty="0" smtClean="0"/>
              <a:t> </a:t>
            </a:r>
            <a:r>
              <a:rPr lang="de-DE" sz="800" dirty="0" err="1" smtClean="0"/>
              <a:t>significance</a:t>
            </a:r>
            <a:endParaRPr lang="de-DE" sz="800" dirty="0"/>
          </a:p>
        </p:txBody>
      </p:sp>
      <p:sp>
        <p:nvSpPr>
          <p:cNvPr id="47" name="Textfeld 46"/>
          <p:cNvSpPr txBox="1"/>
          <p:nvPr/>
        </p:nvSpPr>
        <p:spPr>
          <a:xfrm>
            <a:off x="5882783" y="3736795"/>
            <a:ext cx="9159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n</a:t>
            </a:r>
            <a:r>
              <a:rPr lang="de-DE" sz="800" dirty="0" smtClean="0"/>
              <a:t>on </a:t>
            </a:r>
            <a:r>
              <a:rPr lang="de-DE" sz="800" dirty="0" err="1" smtClean="0"/>
              <a:t>significant</a:t>
            </a:r>
            <a:endParaRPr lang="de-DE" sz="800" dirty="0"/>
          </a:p>
        </p:txBody>
      </p:sp>
      <p:sp>
        <p:nvSpPr>
          <p:cNvPr id="48" name="Textfeld 47"/>
          <p:cNvSpPr txBox="1"/>
          <p:nvPr/>
        </p:nvSpPr>
        <p:spPr>
          <a:xfrm>
            <a:off x="5882783" y="3878048"/>
            <a:ext cx="100855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de-DE" sz="800" dirty="0" err="1"/>
              <a:t>c</a:t>
            </a:r>
            <a:r>
              <a:rPr lang="de-DE" sz="800" dirty="0" err="1" smtClean="0"/>
              <a:t>ontains</a:t>
            </a:r>
            <a:r>
              <a:rPr lang="de-DE" sz="800" dirty="0" smtClean="0"/>
              <a:t> </a:t>
            </a:r>
            <a:r>
              <a:rPr lang="de-DE" sz="800" dirty="0" err="1" smtClean="0"/>
              <a:t>no</a:t>
            </a:r>
            <a:r>
              <a:rPr lang="de-DE" sz="800" dirty="0" smtClean="0"/>
              <a:t> </a:t>
            </a:r>
            <a:r>
              <a:rPr lang="de-DE" sz="800" dirty="0" err="1" smtClean="0"/>
              <a:t>significant</a:t>
            </a:r>
            <a:r>
              <a:rPr lang="de-DE" sz="800" dirty="0" smtClean="0"/>
              <a:t> </a:t>
            </a:r>
            <a:r>
              <a:rPr lang="de-DE" sz="800" dirty="0" err="1" smtClean="0"/>
              <a:t>feature</a:t>
            </a:r>
            <a:r>
              <a:rPr lang="de-DE" sz="800" dirty="0" smtClean="0"/>
              <a:t> </a:t>
            </a:r>
            <a:endParaRPr lang="de-DE" sz="800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874" y="3543823"/>
            <a:ext cx="588146" cy="557551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" y="106895"/>
            <a:ext cx="4453858" cy="2685378"/>
          </a:xfrm>
          <a:prstGeom prst="rect">
            <a:avLst/>
          </a:prstGeom>
        </p:spPr>
      </p:pic>
      <p:sp>
        <p:nvSpPr>
          <p:cNvPr id="40" name="Textfeld 39"/>
          <p:cNvSpPr txBox="1"/>
          <p:nvPr/>
        </p:nvSpPr>
        <p:spPr>
          <a:xfrm>
            <a:off x="-70785" y="-37827"/>
            <a:ext cx="299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A</a:t>
            </a:r>
            <a:endParaRPr lang="de-DE" sz="800" b="1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897" y="2844941"/>
            <a:ext cx="4387126" cy="2698556"/>
          </a:xfrm>
          <a:prstGeom prst="rect">
            <a:avLst/>
          </a:prstGeom>
        </p:spPr>
      </p:pic>
      <p:sp>
        <p:nvSpPr>
          <p:cNvPr id="41" name="Textfeld 40"/>
          <p:cNvSpPr txBox="1"/>
          <p:nvPr/>
        </p:nvSpPr>
        <p:spPr>
          <a:xfrm>
            <a:off x="-77883" y="2706449"/>
            <a:ext cx="299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B</a:t>
            </a:r>
            <a:endParaRPr lang="de-DE" sz="800" b="1" dirty="0"/>
          </a:p>
        </p:txBody>
      </p:sp>
      <p:sp>
        <p:nvSpPr>
          <p:cNvPr id="50" name="Textfeld 49"/>
          <p:cNvSpPr txBox="1"/>
          <p:nvPr/>
        </p:nvSpPr>
        <p:spPr>
          <a:xfrm>
            <a:off x="4382095" y="-37827"/>
            <a:ext cx="299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C</a:t>
            </a:r>
            <a:endParaRPr lang="de-DE" sz="800" b="1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5278718" y="2900393"/>
            <a:ext cx="1337992" cy="590120"/>
            <a:chOff x="5278718" y="2900393"/>
            <a:chExt cx="1337992" cy="590120"/>
          </a:xfrm>
        </p:grpSpPr>
        <p:grpSp>
          <p:nvGrpSpPr>
            <p:cNvPr id="17" name="Gruppieren 16"/>
            <p:cNvGrpSpPr/>
            <p:nvPr/>
          </p:nvGrpSpPr>
          <p:grpSpPr>
            <a:xfrm>
              <a:off x="5278718" y="2900393"/>
              <a:ext cx="1337992" cy="548483"/>
              <a:chOff x="5285068" y="2245565"/>
              <a:chExt cx="1337992" cy="548483"/>
            </a:xfrm>
          </p:grpSpPr>
          <p:pic>
            <p:nvPicPr>
              <p:cNvPr id="14" name="Grafik 1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85068" y="2245565"/>
                <a:ext cx="649622" cy="548483"/>
              </a:xfrm>
              <a:prstGeom prst="rect">
                <a:avLst/>
              </a:prstGeom>
            </p:spPr>
          </p:pic>
          <p:sp>
            <p:nvSpPr>
              <p:cNvPr id="44" name="Textfeld 43"/>
              <p:cNvSpPr txBox="1"/>
              <p:nvPr/>
            </p:nvSpPr>
            <p:spPr>
              <a:xfrm>
                <a:off x="5930724" y="2359683"/>
                <a:ext cx="6923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800" dirty="0"/>
                  <a:t>same </a:t>
                </a:r>
                <a:r>
                  <a:rPr lang="de-DE" sz="800" dirty="0" err="1"/>
                  <a:t>colors</a:t>
                </a:r>
                <a:r>
                  <a:rPr lang="de-DE" sz="800" dirty="0"/>
                  <a:t> </a:t>
                </a:r>
                <a:r>
                  <a:rPr lang="de-DE" sz="800" dirty="0" err="1"/>
                  <a:t>as</a:t>
                </a:r>
                <a:r>
                  <a:rPr lang="de-DE" sz="800" dirty="0"/>
                  <a:t> </a:t>
                </a:r>
                <a:r>
                  <a:rPr lang="de-DE" sz="800" dirty="0" err="1"/>
                  <a:t>mRNA</a:t>
                </a:r>
                <a:endParaRPr lang="de-DE" sz="800" dirty="0"/>
              </a:p>
            </p:txBody>
          </p:sp>
        </p:grpSp>
        <p:sp>
          <p:nvSpPr>
            <p:cNvPr id="8" name="Textfeld 7"/>
            <p:cNvSpPr txBox="1"/>
            <p:nvPr/>
          </p:nvSpPr>
          <p:spPr>
            <a:xfrm>
              <a:off x="5298281" y="2905738"/>
              <a:ext cx="509587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Ins="0" rtlCol="0">
              <a:spAutoFit/>
            </a:bodyPr>
            <a:lstStyle/>
            <a:p>
              <a:r>
                <a:rPr lang="de-DE" sz="800" dirty="0" err="1" smtClean="0"/>
                <a:t>Taurine</a:t>
              </a:r>
              <a:endParaRPr lang="de-DE" sz="800" dirty="0" smtClean="0"/>
            </a:p>
            <a:p>
              <a:r>
                <a:rPr lang="de-DE" sz="800" dirty="0" err="1" smtClean="0"/>
                <a:t>Pyruvate</a:t>
              </a:r>
              <a:endParaRPr lang="de-DE" sz="800" dirty="0" smtClean="0"/>
            </a:p>
            <a:p>
              <a:r>
                <a:rPr lang="de-DE" sz="800" dirty="0" smtClean="0"/>
                <a:t>L-Alanine</a:t>
              </a:r>
            </a:p>
            <a:p>
              <a:r>
                <a:rPr lang="de-DE" sz="800" dirty="0" smtClean="0"/>
                <a:t>Acetate</a:t>
              </a:r>
              <a:endParaRPr lang="de-DE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0778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72</Words>
  <Application>Microsoft Office PowerPoint</Application>
  <PresentationFormat>Benutzerdefiniert</PresentationFormat>
  <Paragraphs>37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Larissa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 Rosenbaum</dc:creator>
  <cp:lastModifiedBy>Lars Rosenbaum</cp:lastModifiedBy>
  <cp:revision>58</cp:revision>
  <dcterms:created xsi:type="dcterms:W3CDTF">2013-08-14T15:32:04Z</dcterms:created>
  <dcterms:modified xsi:type="dcterms:W3CDTF">2013-09-18T13:49:03Z</dcterms:modified>
</cp:coreProperties>
</file>